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angers" panose="020B0604020202020204" charset="0"/>
      <p:regular r:id="rId16"/>
    </p:embeddedFont>
    <p:embeddedFont>
      <p:font typeface="Oswald" panose="020B0604020202020204" charset="0"/>
      <p:regular r:id="rId17"/>
      <p:bold r:id="rId18"/>
    </p:embeddedFont>
    <p:embeddedFont>
      <p:font typeface="Snigle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84ad065ff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84ad065ff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84ad065ff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84ad065ff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84ad065ff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84ad065ff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84ad065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84ad065f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84ad065f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84ad065f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84ad065ff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84ad065ff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84ad065ff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84ad065ff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84ad065ff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84ad065ff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84ad065ff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84ad065ff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368/859/99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e-sfera.hr/dodatni-digitalni-sadrzaji/da8946db-2e2c-4288-af59-af39e964dc3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572125" y="1189425"/>
            <a:ext cx="4271700" cy="24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RIMSKA KULTURA I SVAKIDAŠNJICA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OBITELJ</a:t>
            </a:r>
            <a:r>
              <a:rPr lang="hr-HR" dirty="0"/>
              <a:t> </a:t>
            </a:r>
            <a:r>
              <a:rPr lang="en" dirty="0"/>
              <a:t>– </a:t>
            </a:r>
            <a:r>
              <a:rPr lang="en" i="1" dirty="0"/>
              <a:t>FAMILIA</a:t>
            </a:r>
            <a:endParaRPr i="1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819750" y="1853100"/>
            <a:ext cx="1793700" cy="17580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OTAC</a:t>
            </a:r>
            <a:r>
              <a:rPr lang="hr-HR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– </a:t>
            </a:r>
            <a:r>
              <a:rPr lang="en" b="1" i="1" dirty="0">
                <a:latin typeface="Oswald"/>
                <a:ea typeface="Oswald"/>
                <a:cs typeface="Oswald"/>
                <a:sym typeface="Oswald"/>
              </a:rPr>
              <a:t>PATER FAMILIAS</a:t>
            </a:r>
            <a:endParaRPr b="1" i="1"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hr-HR" dirty="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ma glavnu riječ</a:t>
            </a:r>
            <a:endParaRPr lang="hr-HR"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hr-HR" dirty="0">
                <a:latin typeface="Oswald"/>
                <a:ea typeface="Oswald"/>
                <a:cs typeface="Oswald"/>
                <a:sym typeface="Oswald"/>
              </a:rPr>
              <a:t>r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aspolaže</a:t>
            </a:r>
            <a:r>
              <a:rPr lang="hr-HR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imovinom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hr-HR" dirty="0"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ože prodati sinove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2791500" y="2435125"/>
            <a:ext cx="1615500" cy="19242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MAJKA</a:t>
            </a:r>
            <a:r>
              <a:rPr lang="hr-HR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–</a:t>
            </a:r>
            <a:r>
              <a:rPr lang="hr-HR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b="1" i="1" dirty="0">
                <a:latin typeface="Oswald"/>
                <a:ea typeface="Oswald"/>
                <a:cs typeface="Oswald"/>
                <a:sym typeface="Oswald"/>
              </a:rPr>
              <a:t>MATER FAMILIAS</a:t>
            </a:r>
            <a:endParaRPr b="1" i="1"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upravlja kućom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zadužena za kućanske poslove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4572000" y="1401675"/>
            <a:ext cx="1700700" cy="2767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DJECA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u="sng" dirty="0">
                <a:latin typeface="Oswald"/>
                <a:ea typeface="Oswald"/>
                <a:cs typeface="Oswald"/>
                <a:sym typeface="Oswald"/>
              </a:rPr>
              <a:t>Dječac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hr-HR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– obrazuju se i očekuje se politička karijera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Djevojčice</a:t>
            </a:r>
            <a:r>
              <a:rPr lang="hr-HR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–</a:t>
            </a:r>
            <a:r>
              <a:rPr lang="hr-HR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odgajaju se da budu majke i supruge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6592725" y="1801925"/>
            <a:ext cx="1544100" cy="209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ROBOVI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dio obitelji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odgajaju djecu vlasnika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pomažu u kućnim poslovima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OBITELJ- FAMILIA</a:t>
            </a:r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300" y="1033450"/>
            <a:ext cx="2670701" cy="224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300" y="1421800"/>
            <a:ext cx="2458774" cy="246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3183500" y="1644625"/>
            <a:ext cx="2458800" cy="21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RAZMISLI?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Koje dvije obitelji pokazuju slike?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 čemu to zaključuješ?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Svoja zapažanja zapiši u bilježnicu.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 rot="161719">
            <a:off x="977990" y="803406"/>
            <a:ext cx="3904319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STANOVANJE</a:t>
            </a:r>
            <a:r>
              <a:rPr lang="hr-HR" dirty="0"/>
              <a:t> </a:t>
            </a:r>
            <a:r>
              <a:rPr lang="en" dirty="0"/>
              <a:t>– rimske kuće</a:t>
            </a:r>
            <a:endParaRPr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300" y="2855475"/>
            <a:ext cx="1869126" cy="136605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775" y="2791500"/>
            <a:ext cx="1991974" cy="1494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9427" y="2582650"/>
            <a:ext cx="2130000" cy="16461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8" name="Google Shape;178;p22"/>
          <p:cNvCxnSpPr/>
          <p:nvPr/>
        </p:nvCxnSpPr>
        <p:spPr>
          <a:xfrm flipH="1">
            <a:off x="1754313" y="1485000"/>
            <a:ext cx="478800" cy="108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2"/>
          <p:cNvCxnSpPr/>
          <p:nvPr/>
        </p:nvCxnSpPr>
        <p:spPr>
          <a:xfrm>
            <a:off x="3456725" y="1639350"/>
            <a:ext cx="392100" cy="9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22"/>
          <p:cNvCxnSpPr/>
          <p:nvPr/>
        </p:nvCxnSpPr>
        <p:spPr>
          <a:xfrm>
            <a:off x="4323875" y="1591750"/>
            <a:ext cx="1468200" cy="10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1" name="Google Shape;181;p22"/>
          <p:cNvSpPr/>
          <p:nvPr/>
        </p:nvSpPr>
        <p:spPr>
          <a:xfrm>
            <a:off x="5412500" y="831500"/>
            <a:ext cx="2878800" cy="1437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Uz pomoć udžbenika otkrij o kojim se kućama radi</a:t>
            </a:r>
            <a:r>
              <a:rPr lang="hr-HR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i</a:t>
            </a:r>
            <a:r>
              <a:rPr lang="en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tko živi u kojoj. 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Sve </a:t>
            </a:r>
            <a:r>
              <a:rPr lang="hr-HR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</a:t>
            </a:r>
            <a:r>
              <a:rPr lang="en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apiši u bilježnicu</a:t>
            </a:r>
            <a:r>
              <a:rPr lang="hr-HR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1400825" y="898250"/>
            <a:ext cx="6661800" cy="2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KVIZ – </a:t>
            </a:r>
            <a:r>
              <a:rPr lang="en" sz="200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OSMOSMJERKA</a:t>
            </a:r>
            <a:r>
              <a:rPr lang="hr-HR" sz="200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–</a:t>
            </a:r>
            <a:r>
              <a:rPr lang="hr-HR" sz="20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za ponavljanje</a:t>
            </a:r>
            <a:r>
              <a:rPr lang="hr-HR" sz="20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– pronađi svih 10 pojmova</a:t>
            </a: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Ako imaš vremena i volje pogledaj s roditeljima film </a:t>
            </a:r>
            <a:r>
              <a:rPr lang="en" sz="1600" i="1" dirty="0">
                <a:latin typeface="Oswald"/>
                <a:ea typeface="Oswald"/>
                <a:cs typeface="Oswald"/>
                <a:sym typeface="Oswald"/>
              </a:rPr>
              <a:t>Gladijator</a:t>
            </a: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.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1604025" y="1957003"/>
            <a:ext cx="3111750" cy="2576988"/>
          </a:xfrm>
          <a:prstGeom prst="irregularSeal1">
            <a:avLst/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IZVORI za učenike:</a:t>
            </a:r>
            <a:endParaRPr sz="16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Udžbenik: KLIO 5</a:t>
            </a:r>
            <a:endParaRPr sz="16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E-SFERA</a:t>
            </a:r>
            <a:endParaRPr sz="16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97909CB-1C1A-4D86-B885-128F13428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474" y="2038350"/>
            <a:ext cx="1992026" cy="1992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ishodi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917575" y="1474250"/>
            <a:ext cx="5511900" cy="829500"/>
          </a:xfrm>
          <a:prstGeom prst="rect">
            <a:avLst/>
          </a:prstGeom>
          <a:solidFill>
            <a:srgbClr val="A4C2F4"/>
          </a:solidFill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POV OŠ A.5.1.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Učenik objašnjava dinamiku i promjene u pojedinim društvima u prapovijesti i starome vijeku.</a:t>
            </a:r>
            <a:endParaRPr sz="1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2807500" y="3118250"/>
            <a:ext cx="4671900" cy="471600"/>
          </a:xfrm>
          <a:prstGeom prst="rect">
            <a:avLst/>
          </a:prstGeom>
          <a:solidFill>
            <a:srgbClr val="3D85C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Učenik opisuje ustroj rimskog društva uzevši u obzir rimske zakone.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161729">
            <a:off x="847661" y="887631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Nakon današnjeg rada moći ćeš: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64701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Objasniti pojmove:  patriciji,</a:t>
            </a:r>
            <a:r>
              <a:rPr lang="hr-HR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plebejci,</a:t>
            </a:r>
            <a:r>
              <a:rPr lang="hr-HR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pučki tribun,veto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Navesti uloge u rimskoj obitelji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Opisati izgled rimskih stambenih prostora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 današnji rad ti je potrebno: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255600" cy="1557300"/>
          </a:xfrm>
          <a:prstGeom prst="rect">
            <a:avLst/>
          </a:prstGeom>
          <a:solidFill>
            <a:srgbClr val="A2C4C9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UDŽBENIK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BILJEŽNICA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OLOVKA, BOJICE, GUMICA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003825" y="3846900"/>
            <a:ext cx="4232700" cy="482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niglet"/>
                <a:ea typeface="Sniglet"/>
                <a:cs typeface="Sniglet"/>
                <a:sym typeface="Sniglet"/>
              </a:rPr>
              <a:t>RIMSKA KULTURA I SVAKIDAŠNJICA</a:t>
            </a:r>
            <a:endParaRPr sz="2000" b="1"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94" name="Google Shape;94;p14"/>
          <p:cNvCxnSpPr/>
          <p:nvPr/>
        </p:nvCxnSpPr>
        <p:spPr>
          <a:xfrm flipH="1">
            <a:off x="6000725" y="2689625"/>
            <a:ext cx="728700" cy="98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4"/>
          <p:cNvSpPr txBox="1"/>
          <p:nvPr/>
        </p:nvSpPr>
        <p:spPr>
          <a:xfrm>
            <a:off x="5732850" y="2374950"/>
            <a:ext cx="1982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niglet"/>
                <a:ea typeface="Sniglet"/>
                <a:cs typeface="Sniglet"/>
                <a:sym typeface="Sniglet"/>
              </a:rPr>
              <a:t>Napiši naslov i datum</a:t>
            </a:r>
            <a:endParaRPr sz="15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RIMSKO DRUŠTVO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812700" y="2341900"/>
            <a:ext cx="1550700" cy="5559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stanovništvo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718675" y="3480600"/>
            <a:ext cx="1211100" cy="5559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ROBOVI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782688" y="2256450"/>
            <a:ext cx="1264500" cy="5559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PLEBEJCI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718675" y="1379500"/>
            <a:ext cx="1264500" cy="502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PATRICIJI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6" name="Google Shape;106;p15"/>
          <p:cNvCxnSpPr>
            <a:endCxn id="105" idx="1"/>
          </p:cNvCxnSpPr>
          <p:nvPr/>
        </p:nvCxnSpPr>
        <p:spPr>
          <a:xfrm rot="10800000" flipH="1">
            <a:off x="2191975" y="1630750"/>
            <a:ext cx="1526700" cy="76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5"/>
          <p:cNvCxnSpPr>
            <a:stCxn id="102" idx="3"/>
            <a:endCxn id="104" idx="1"/>
          </p:cNvCxnSpPr>
          <p:nvPr/>
        </p:nvCxnSpPr>
        <p:spPr>
          <a:xfrm rot="10800000" flipH="1">
            <a:off x="2363400" y="2534350"/>
            <a:ext cx="1419300" cy="8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5"/>
          <p:cNvCxnSpPr>
            <a:endCxn id="103" idx="1"/>
          </p:cNvCxnSpPr>
          <p:nvPr/>
        </p:nvCxnSpPr>
        <p:spPr>
          <a:xfrm>
            <a:off x="2208175" y="2812350"/>
            <a:ext cx="1510500" cy="94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Google Shape;109;p15"/>
          <p:cNvSpPr/>
          <p:nvPr/>
        </p:nvSpPr>
        <p:spPr>
          <a:xfrm>
            <a:off x="5357375" y="3357600"/>
            <a:ext cx="2758800" cy="951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nemaju nikakva prava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ratni zarobljenici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Grci – odgojitelji i učitelji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gladijatori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5357375" y="2144000"/>
            <a:ext cx="2662800" cy="9516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doseljenici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običan narod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nemaju građanska prava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5400150" y="983800"/>
            <a:ext cx="2619900" cy="8982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starosjedioci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imaju politička i građanska prava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aristokracija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12" name="Google Shape;112;p15"/>
          <p:cNvCxnSpPr>
            <a:stCxn id="105" idx="3"/>
            <a:endCxn id="111" idx="1"/>
          </p:cNvCxnSpPr>
          <p:nvPr/>
        </p:nvCxnSpPr>
        <p:spPr>
          <a:xfrm rot="10800000" flipH="1">
            <a:off x="4983175" y="1432750"/>
            <a:ext cx="417000" cy="1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5"/>
          <p:cNvCxnSpPr>
            <a:stCxn id="104" idx="3"/>
            <a:endCxn id="110" idx="1"/>
          </p:cNvCxnSpPr>
          <p:nvPr/>
        </p:nvCxnSpPr>
        <p:spPr>
          <a:xfrm>
            <a:off x="5047188" y="2534400"/>
            <a:ext cx="310200" cy="8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15"/>
          <p:cNvCxnSpPr>
            <a:stCxn id="103" idx="3"/>
            <a:endCxn id="109" idx="1"/>
          </p:cNvCxnSpPr>
          <p:nvPr/>
        </p:nvCxnSpPr>
        <p:spPr>
          <a:xfrm>
            <a:off x="4929775" y="3758550"/>
            <a:ext cx="427500" cy="7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PATRICIJI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1052050" y="1545945"/>
            <a:ext cx="7710900" cy="11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Font typeface="Oswald"/>
              <a:buChar char="-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Bogato stanovništvo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-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Članovi Senata, Narodne skupštine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2233200" y="3242900"/>
            <a:ext cx="5262300" cy="11403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Pročitaj Izvor 1 na str.</a:t>
            </a:r>
            <a:r>
              <a:rPr lang="hr-HR" dirty="0"/>
              <a:t> </a:t>
            </a:r>
            <a:r>
              <a:rPr lang="en" dirty="0"/>
              <a:t>193. u udžbeniku i odgovori u bilježnicu: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Tko je i zašto imenovao patricije patricijima?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PLEBEJCI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Nezadovoljni svojim položajem kreću u pobune.</a:t>
            </a: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5.</a:t>
            </a:r>
            <a:r>
              <a:rPr lang="hr-HR" sz="20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st.</a:t>
            </a:r>
            <a:r>
              <a:rPr lang="hr-HR" sz="20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pr.</a:t>
            </a:r>
            <a:r>
              <a:rPr lang="hr-HR" sz="20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Kr</a:t>
            </a:r>
            <a:r>
              <a:rPr lang="hr-HR" sz="2000" dirty="0">
                <a:latin typeface="Oswald"/>
                <a:ea typeface="Oswald"/>
                <a:cs typeface="Oswald"/>
                <a:sym typeface="Oswald"/>
              </a:rPr>
              <a:t>ista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 predstavnici plebejaca u Senatu → </a:t>
            </a:r>
            <a:r>
              <a:rPr lang="en" sz="2000" b="1" dirty="0">
                <a:latin typeface="Oswald"/>
                <a:ea typeface="Oswald"/>
                <a:cs typeface="Oswald"/>
                <a:sym typeface="Oswald"/>
              </a:rPr>
              <a:t>PUČKI TRIBUN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latin typeface="Oswald"/>
                <a:ea typeface="Oswald"/>
                <a:cs typeface="Oswald"/>
                <a:sym typeface="Oswald"/>
              </a:rPr>
              <a:t>                                                                          ↓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latin typeface="Oswald"/>
                <a:ea typeface="Oswald"/>
                <a:cs typeface="Oswald"/>
                <a:sym typeface="Oswald"/>
              </a:rPr>
              <a:t>                                                                      VETO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2824400" y="3539875"/>
            <a:ext cx="5195700" cy="570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Pravo zabrane donošenja zakona i odluka koje nisu bili povoljni za plebejce.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ROBOVI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766950" y="1522200"/>
            <a:ext cx="3248100" cy="18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Robovi nemaju nikakva prava.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Osvajačkim ratovima povećavao se broj robova, njihov položaj u društvu postao je sve nepovoljniji.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425" y="971250"/>
            <a:ext cx="2983501" cy="25685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18"/>
          <p:cNvSpPr/>
          <p:nvPr/>
        </p:nvSpPr>
        <p:spPr>
          <a:xfrm>
            <a:off x="4572000" y="3628750"/>
            <a:ext cx="3636900" cy="7128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GLADIJATORI</a:t>
            </a:r>
            <a:r>
              <a:rPr lang="hr-HR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– posebno trenirani robovi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Bore se protiv drugih gladijatora ili divljih zvijeri u amfiteatrima.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460699" y="2684625"/>
            <a:ext cx="3326076" cy="2423250"/>
          </a:xfrm>
          <a:prstGeom prst="irregularSeal2">
            <a:avLst/>
          </a:prstGeom>
          <a:solidFill>
            <a:srgbClr val="EA999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Udžbenik,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str.196. Prouči Izvor 1 i 2, odgovori usmeno na pitanja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ZAKONIK 12 PLOČA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3266650" y="1568000"/>
            <a:ext cx="1638000" cy="28389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Oswald"/>
                <a:ea typeface="Oswald"/>
                <a:cs typeface="Oswald"/>
                <a:sym typeface="Oswald"/>
              </a:rPr>
              <a:t>Pročitaj tekst u udžbeniku, str.</a:t>
            </a:r>
            <a:r>
              <a:rPr lang="hr-HR" sz="14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400" dirty="0">
                <a:latin typeface="Oswald"/>
                <a:ea typeface="Oswald"/>
                <a:cs typeface="Oswald"/>
                <a:sym typeface="Oswald"/>
              </a:rPr>
              <a:t>193. </a:t>
            </a:r>
            <a:r>
              <a:rPr lang="hr-HR" sz="1400" dirty="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" sz="1400" dirty="0">
                <a:latin typeface="Oswald"/>
                <a:ea typeface="Oswald"/>
                <a:cs typeface="Oswald"/>
                <a:sym typeface="Oswald"/>
              </a:rPr>
              <a:t> u bilježnicu </a:t>
            </a:r>
            <a:r>
              <a:rPr lang="hr-HR" sz="1400" dirty="0">
                <a:latin typeface="Oswald"/>
                <a:ea typeface="Oswald"/>
                <a:cs typeface="Oswald"/>
                <a:sym typeface="Oswald"/>
              </a:rPr>
              <a:t>odgovori</a:t>
            </a:r>
            <a:r>
              <a:rPr lang="en" sz="1400" dirty="0">
                <a:latin typeface="Oswald"/>
                <a:ea typeface="Oswald"/>
                <a:cs typeface="Oswald"/>
                <a:sym typeface="Oswald"/>
              </a:rPr>
              <a:t>:</a:t>
            </a:r>
            <a:endParaRPr lang="hr-HR" sz="14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400" dirty="0"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en" sz="1400" dirty="0">
                <a:latin typeface="Oswald"/>
                <a:ea typeface="Oswald"/>
                <a:cs typeface="Oswald"/>
                <a:sym typeface="Oswald"/>
              </a:rPr>
              <a:t>Kada su zapisani rimski zakoni</a:t>
            </a:r>
            <a:r>
              <a:rPr lang="hr-HR" sz="1400" dirty="0">
                <a:latin typeface="Oswald"/>
                <a:ea typeface="Oswald"/>
                <a:cs typeface="Oswald"/>
                <a:sym typeface="Oswald"/>
              </a:rPr>
              <a:t>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400" dirty="0"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en" sz="1400" dirty="0">
                <a:latin typeface="Oswald"/>
                <a:ea typeface="Oswald"/>
                <a:cs typeface="Oswald"/>
                <a:sym typeface="Oswald"/>
              </a:rPr>
              <a:t>Gdje su stajali?</a:t>
            </a:r>
            <a:endParaRPr lang="hr-HR" sz="14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400" dirty="0"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en" sz="1400" dirty="0">
                <a:latin typeface="Oswald"/>
                <a:ea typeface="Oswald"/>
                <a:cs typeface="Oswald"/>
                <a:sym typeface="Oswald"/>
              </a:rPr>
              <a:t>Što misliš zašto su postavljeni baš na to mjesto?</a:t>
            </a:r>
            <a:endParaRPr sz="14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986" y="1116625"/>
            <a:ext cx="2823114" cy="252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877" y="1617925"/>
            <a:ext cx="2060448" cy="25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429</Words>
  <Application>Microsoft Office PowerPoint</Application>
  <PresentationFormat>Prikaz na zaslonu (16:9)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Bangers</vt:lpstr>
      <vt:lpstr>Arial</vt:lpstr>
      <vt:lpstr>Oswald</vt:lpstr>
      <vt:lpstr>Sniglet</vt:lpstr>
      <vt:lpstr>Jachimo template</vt:lpstr>
      <vt:lpstr>RIMSKA KULTURA I SVAKIDAŠNJICA</vt:lpstr>
      <vt:lpstr>ishodi</vt:lpstr>
      <vt:lpstr>Nakon današnjeg rada moći ćeš:</vt:lpstr>
      <vt:lpstr>Za današnji rad ti je potrebno:</vt:lpstr>
      <vt:lpstr>RIMSKO DRUŠTVO</vt:lpstr>
      <vt:lpstr>PATRICIJI</vt:lpstr>
      <vt:lpstr>PLEBEJCI</vt:lpstr>
      <vt:lpstr>ROBOVI</vt:lpstr>
      <vt:lpstr>ZAKONIK 12 PLOČA</vt:lpstr>
      <vt:lpstr>OBITELJ – FAMILIA</vt:lpstr>
      <vt:lpstr>OBITELJ- FAMILIA</vt:lpstr>
      <vt:lpstr>STANOVANJE – rimske kuće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KULTURA I SVAKIDAŠNJICA</dc:title>
  <cp:lastModifiedBy>Deniver Vukelić</cp:lastModifiedBy>
  <cp:revision>3</cp:revision>
  <dcterms:modified xsi:type="dcterms:W3CDTF">2020-05-18T16:41:05Z</dcterms:modified>
</cp:coreProperties>
</file>